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0" r:id="rId6"/>
    <p:sldId id="262" r:id="rId7"/>
    <p:sldId id="263" r:id="rId8"/>
    <p:sldId id="265" r:id="rId9"/>
    <p:sldId id="266" r:id="rId1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94654" autoAdjust="0"/>
  </p:normalViewPr>
  <p:slideViewPr>
    <p:cSldViewPr>
      <p:cViewPr varScale="1">
        <p:scale>
          <a:sx n="88" d="100"/>
          <a:sy n="88" d="100"/>
        </p:scale>
        <p:origin x="-106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050443D-66C0-4BD1-AE23-835676F6318C}" type="datetimeFigureOut">
              <a:rPr lang="fr-FR" smtClean="0"/>
              <a:pPr/>
              <a:t>11/12/2014</a:t>
            </a:fld>
            <a:endParaRPr lang="fr-FR" dirty="0"/>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7EAB597-4BD4-462B-BAC9-A3C299968446}" type="slidenum">
              <a:rPr lang="fr-FR" smtClean="0"/>
              <a:pPr/>
              <a:t>‹N°›</a:t>
            </a:fld>
            <a:endParaRPr lang="fr-FR"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smtClean="0"/>
          </a:p>
        </p:txBody>
      </p:sp>
      <p:sp>
        <p:nvSpPr>
          <p:cNvPr id="4" name="Espace réservé du numéro de diapositive 3"/>
          <p:cNvSpPr>
            <a:spLocks noGrp="1"/>
          </p:cNvSpPr>
          <p:nvPr>
            <p:ph type="sldNum" sz="quarter" idx="10"/>
          </p:nvPr>
        </p:nvSpPr>
        <p:spPr/>
        <p:txBody>
          <a:bodyPr/>
          <a:lstStyle/>
          <a:p>
            <a:fld id="{F7EAB597-4BD4-462B-BAC9-A3C299968446}" type="slidenum">
              <a:rPr lang="fr-FR" smtClean="0"/>
              <a:pPr/>
              <a:t>7</a:t>
            </a:fld>
            <a:endParaRPr lang="fr-F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6388238D-1BF9-49C9-8868-198845D38561}" type="datetimeFigureOut">
              <a:rPr lang="fr-FR" smtClean="0"/>
              <a:pPr/>
              <a:t>11/12/2014</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17BC2AFE-3916-4D4F-9723-CB6F1687F37F}" type="slidenum">
              <a:rPr lang="fr-FR" smtClean="0"/>
              <a:pPr/>
              <a:t>‹N°›</a:t>
            </a:fld>
            <a:endParaRPr lang="fr-F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388238D-1BF9-49C9-8868-198845D38561}" type="datetimeFigureOut">
              <a:rPr lang="fr-FR" smtClean="0"/>
              <a:pPr/>
              <a:t>11/12/2014</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17BC2AFE-3916-4D4F-9723-CB6F1687F37F}" type="slidenum">
              <a:rPr lang="fr-FR" smtClean="0"/>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388238D-1BF9-49C9-8868-198845D38561}" type="datetimeFigureOut">
              <a:rPr lang="fr-FR" smtClean="0"/>
              <a:pPr/>
              <a:t>11/12/2014</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17BC2AFE-3916-4D4F-9723-CB6F1687F37F}" type="slidenum">
              <a:rPr lang="fr-FR" smtClean="0"/>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388238D-1BF9-49C9-8868-198845D38561}" type="datetimeFigureOut">
              <a:rPr lang="fr-FR" smtClean="0"/>
              <a:pPr/>
              <a:t>11/12/2014</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17BC2AFE-3916-4D4F-9723-CB6F1687F37F}" type="slidenum">
              <a:rPr lang="fr-FR" smtClean="0"/>
              <a:pPr/>
              <a:t>‹N°›</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6388238D-1BF9-49C9-8868-198845D38561}" type="datetimeFigureOut">
              <a:rPr lang="fr-FR" smtClean="0"/>
              <a:pPr/>
              <a:t>11/12/2014</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17BC2AFE-3916-4D4F-9723-CB6F1687F37F}" type="slidenum">
              <a:rPr lang="fr-FR" smtClean="0"/>
              <a:pPr/>
              <a:t>‹N°›</a:t>
            </a:fld>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6388238D-1BF9-49C9-8868-198845D38561}" type="datetimeFigureOut">
              <a:rPr lang="fr-FR" smtClean="0"/>
              <a:pPr/>
              <a:t>11/12/2014</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17BC2AFE-3916-4D4F-9723-CB6F1687F37F}" type="slidenum">
              <a:rPr lang="fr-FR" smtClean="0"/>
              <a:pPr/>
              <a:t>‹N°›</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6388238D-1BF9-49C9-8868-198845D38561}" type="datetimeFigureOut">
              <a:rPr lang="fr-FR" smtClean="0"/>
              <a:pPr/>
              <a:t>11/12/2014</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17BC2AFE-3916-4D4F-9723-CB6F1687F37F}" type="slidenum">
              <a:rPr lang="fr-FR" smtClean="0"/>
              <a:pPr/>
              <a:t>‹N°›</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6388238D-1BF9-49C9-8868-198845D38561}" type="datetimeFigureOut">
              <a:rPr lang="fr-FR" smtClean="0"/>
              <a:pPr/>
              <a:t>11/12/2014</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17BC2AFE-3916-4D4F-9723-CB6F1687F37F}" type="slidenum">
              <a:rPr lang="fr-FR" smtClean="0"/>
              <a:pPr/>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388238D-1BF9-49C9-8868-198845D38561}" type="datetimeFigureOut">
              <a:rPr lang="fr-FR" smtClean="0"/>
              <a:pPr/>
              <a:t>11/12/2014</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17BC2AFE-3916-4D4F-9723-CB6F1687F37F}" type="slidenum">
              <a:rPr lang="fr-FR" smtClean="0"/>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6388238D-1BF9-49C9-8868-198845D38561}" type="datetimeFigureOut">
              <a:rPr lang="fr-FR" smtClean="0"/>
              <a:pPr/>
              <a:t>11/12/2014</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17BC2AFE-3916-4D4F-9723-CB6F1687F37F}" type="slidenum">
              <a:rPr lang="fr-FR" smtClean="0"/>
              <a:pPr/>
              <a:t>‹N°›</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6388238D-1BF9-49C9-8868-198845D38561}" type="datetimeFigureOut">
              <a:rPr lang="fr-FR" smtClean="0"/>
              <a:pPr/>
              <a:t>11/12/2014</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17BC2AFE-3916-4D4F-9723-CB6F1687F37F}" type="slidenum">
              <a:rPr lang="fr-FR" smtClean="0"/>
              <a:pPr/>
              <a:t>‹N°›</a:t>
            </a:fld>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88238D-1BF9-49C9-8868-198845D38561}" type="datetimeFigureOut">
              <a:rPr lang="fr-FR" smtClean="0"/>
              <a:pPr/>
              <a:t>11/12/2014</a:t>
            </a:fld>
            <a:endParaRPr lang="fr-FR"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BC2AFE-3916-4D4F-9723-CB6F1687F37F}" type="slidenum">
              <a:rPr lang="fr-FR" smtClean="0"/>
              <a:pPr/>
              <a:t>‹N°›</a:t>
            </a:fld>
            <a:endParaRPr lang="fr-F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p:txBody>
          <a:bodyPr/>
          <a:lstStyle/>
          <a:p>
            <a:r>
              <a:rPr lang="fr-FR" dirty="0" smtClean="0"/>
              <a:t>Le soleil pour beaucoup c’est vital</a:t>
            </a:r>
            <a:endParaRPr lang="fr-FR" dirty="0"/>
          </a:p>
        </p:txBody>
      </p:sp>
      <p:pic>
        <p:nvPicPr>
          <p:cNvPr id="9" name="Espace réservé du contenu 8" descr="chat.jpg"/>
          <p:cNvPicPr>
            <a:picLocks noGrp="1" noChangeAspect="1"/>
          </p:cNvPicPr>
          <p:nvPr>
            <p:ph sz="half" idx="1"/>
          </p:nvPr>
        </p:nvPicPr>
        <p:blipFill>
          <a:blip r:embed="rId2"/>
          <a:stretch>
            <a:fillRect/>
          </a:stretch>
        </p:blipFill>
        <p:spPr>
          <a:xfrm rot="20653772">
            <a:off x="457200" y="1860709"/>
            <a:ext cx="4038600" cy="4004945"/>
          </a:xfrm>
        </p:spPr>
      </p:pic>
      <p:sp>
        <p:nvSpPr>
          <p:cNvPr id="8" name="Espace réservé du contenu 7"/>
          <p:cNvSpPr>
            <a:spLocks noGrp="1"/>
          </p:cNvSpPr>
          <p:nvPr>
            <p:ph sz="half" idx="2"/>
          </p:nvPr>
        </p:nvSpPr>
        <p:spPr/>
        <p:txBody>
          <a:bodyPr/>
          <a:lstStyle/>
          <a:p>
            <a:r>
              <a:rPr lang="fr-FR" dirty="0" smtClean="0"/>
              <a:t>Il y a des gens qui n’ont pas le moral quand il n’y a pas de soleil.</a:t>
            </a:r>
          </a:p>
          <a:p>
            <a:endParaRPr lang="fr-FR" dirty="0" smtClean="0"/>
          </a:p>
          <a:p>
            <a:endParaRPr lang="fr-F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luminothérapie</a:t>
            </a:r>
            <a:endParaRPr lang="fr-FR" dirty="0"/>
          </a:p>
        </p:txBody>
      </p:sp>
      <p:sp>
        <p:nvSpPr>
          <p:cNvPr id="9" name="Espace réservé du contenu 8"/>
          <p:cNvSpPr>
            <a:spLocks noGrp="1"/>
          </p:cNvSpPr>
          <p:nvPr>
            <p:ph sz="half" idx="2"/>
          </p:nvPr>
        </p:nvSpPr>
        <p:spPr/>
        <p:txBody>
          <a:bodyPr>
            <a:normAutofit fontScale="85000" lnSpcReduction="10000"/>
          </a:bodyPr>
          <a:lstStyle/>
          <a:p>
            <a:r>
              <a:rPr lang="fr-FR" dirty="0" smtClean="0"/>
              <a:t>Certaines personnes pratiquent la luminothérapie.</a:t>
            </a:r>
          </a:p>
          <a:p>
            <a:pPr>
              <a:buNone/>
            </a:pPr>
            <a:endParaRPr lang="fr-FR" dirty="0" smtClean="0"/>
          </a:p>
          <a:p>
            <a:r>
              <a:rPr lang="fr-FR" dirty="0" smtClean="0"/>
              <a:t>La luminothérapie est un traitement psychiatrique proposé pour la dépression et l’insomnie Elle consiste à exposer les yeux à une lumière d'intensité et de spectre lumineux spécifiques proches de la lumière solaire.</a:t>
            </a:r>
          </a:p>
        </p:txBody>
      </p:sp>
      <p:pic>
        <p:nvPicPr>
          <p:cNvPr id="12" name="Espace réservé du contenu 3" descr="luminothérapie_macif-560x336.jpg"/>
          <p:cNvPicPr>
            <a:picLocks noGrp="1" noChangeAspect="1"/>
          </p:cNvPicPr>
          <p:nvPr>
            <p:ph sz="half" idx="1"/>
          </p:nvPr>
        </p:nvPicPr>
        <p:blipFill>
          <a:blip r:embed="rId2"/>
          <a:stretch>
            <a:fillRect/>
          </a:stretch>
        </p:blipFill>
        <p:spPr>
          <a:xfrm rot="1007294">
            <a:off x="263881" y="2603283"/>
            <a:ext cx="4038600" cy="2423160"/>
          </a:xfr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normAutofit fontScale="90000"/>
          </a:bodyPr>
          <a:lstStyle/>
          <a:p>
            <a:r>
              <a:rPr lang="fr-FR" dirty="0" smtClean="0"/>
              <a:t>Les conséquences de la météo sur le chiffre d’affaires de certains </a:t>
            </a:r>
            <a:r>
              <a:rPr lang="fr-FR" dirty="0" smtClean="0"/>
              <a:t>professionnels.</a:t>
            </a:r>
            <a:endParaRPr lang="fr-FR" dirty="0"/>
          </a:p>
        </p:txBody>
      </p:sp>
      <p:pic>
        <p:nvPicPr>
          <p:cNvPr id="7" name="Espace réservé du contenu 6" descr="110182.jpg"/>
          <p:cNvPicPr>
            <a:picLocks noGrp="1" noChangeAspect="1"/>
          </p:cNvPicPr>
          <p:nvPr>
            <p:ph sz="half" idx="1"/>
          </p:nvPr>
        </p:nvPicPr>
        <p:blipFill>
          <a:blip r:embed="rId2"/>
          <a:stretch>
            <a:fillRect/>
          </a:stretch>
        </p:blipFill>
        <p:spPr>
          <a:xfrm rot="391173">
            <a:off x="373288" y="2434029"/>
            <a:ext cx="4038600" cy="3030844"/>
          </a:xfrm>
        </p:spPr>
      </p:pic>
      <p:pic>
        <p:nvPicPr>
          <p:cNvPr id="8" name="Espace réservé du contenu 7" descr="P1010206.JPG"/>
          <p:cNvPicPr>
            <a:picLocks noGrp="1" noChangeAspect="1"/>
          </p:cNvPicPr>
          <p:nvPr>
            <p:ph sz="half" idx="2"/>
          </p:nvPr>
        </p:nvPicPr>
        <p:blipFill>
          <a:blip r:embed="rId3"/>
          <a:stretch>
            <a:fillRect/>
          </a:stretch>
        </p:blipFill>
        <p:spPr>
          <a:xfrm rot="21040141">
            <a:off x="4790834" y="2379043"/>
            <a:ext cx="4038600" cy="3028950"/>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dirty="0" smtClean="0"/>
              <a:t>Tempête de 1854</a:t>
            </a:r>
            <a:endParaRPr lang="fr-FR" dirty="0"/>
          </a:p>
        </p:txBody>
      </p:sp>
      <p:pic>
        <p:nvPicPr>
          <p:cNvPr id="7" name="Espace réservé du contenu 6" descr="oc-103-03.jpg"/>
          <p:cNvPicPr>
            <a:picLocks noGrp="1" noChangeAspect="1"/>
          </p:cNvPicPr>
          <p:nvPr>
            <p:ph sz="half" idx="1"/>
          </p:nvPr>
        </p:nvPicPr>
        <p:blipFill>
          <a:blip r:embed="rId2"/>
          <a:stretch>
            <a:fillRect/>
          </a:stretch>
        </p:blipFill>
        <p:spPr>
          <a:xfrm rot="818542">
            <a:off x="388123" y="2746079"/>
            <a:ext cx="4210380" cy="2583494"/>
          </a:xfrm>
        </p:spPr>
      </p:pic>
      <p:pic>
        <p:nvPicPr>
          <p:cNvPr id="8" name="Espace réservé du contenu 7" descr="gregory_lamer3.jpg"/>
          <p:cNvPicPr>
            <a:picLocks noGrp="1" noChangeAspect="1"/>
          </p:cNvPicPr>
          <p:nvPr>
            <p:ph sz="half" idx="2"/>
          </p:nvPr>
        </p:nvPicPr>
        <p:blipFill>
          <a:blip r:embed="rId3"/>
          <a:stretch>
            <a:fillRect/>
          </a:stretch>
        </p:blipFill>
        <p:spPr>
          <a:xfrm rot="20965508">
            <a:off x="4943162" y="2271964"/>
            <a:ext cx="3988289" cy="2685448"/>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dirty="0" smtClean="0"/>
              <a:t>Napoléon III</a:t>
            </a:r>
            <a:endParaRPr lang="fr-FR" dirty="0"/>
          </a:p>
        </p:txBody>
      </p:sp>
      <p:pic>
        <p:nvPicPr>
          <p:cNvPr id="7" name="Espace réservé du contenu 6" descr="Auguste-boulard-portrait-of-emperor-louis-napoleon-iii.jpg"/>
          <p:cNvPicPr>
            <a:picLocks noGrp="1" noChangeAspect="1"/>
          </p:cNvPicPr>
          <p:nvPr>
            <p:ph sz="half" idx="1"/>
          </p:nvPr>
        </p:nvPicPr>
        <p:blipFill>
          <a:blip r:embed="rId2"/>
          <a:stretch>
            <a:fillRect/>
          </a:stretch>
        </p:blipFill>
        <p:spPr>
          <a:xfrm rot="21226837">
            <a:off x="779264" y="1600200"/>
            <a:ext cx="3394472" cy="4525963"/>
          </a:xfrm>
        </p:spPr>
      </p:pic>
      <p:sp>
        <p:nvSpPr>
          <p:cNvPr id="6" name="Espace réservé du contenu 5"/>
          <p:cNvSpPr>
            <a:spLocks noGrp="1"/>
          </p:cNvSpPr>
          <p:nvPr>
            <p:ph sz="half" idx="2"/>
          </p:nvPr>
        </p:nvSpPr>
        <p:spPr/>
        <p:txBody>
          <a:bodyPr>
            <a:normAutofit/>
          </a:bodyPr>
          <a:lstStyle/>
          <a:p>
            <a:r>
              <a:rPr lang="fr-FR" sz="2000" dirty="0" smtClean="0"/>
              <a:t>Napoléon III, est né à Paris le 20 avril 1808 et mort à Chislehurst au </a:t>
            </a:r>
            <a:r>
              <a:rPr lang="fr-FR" sz="2000" dirty="0" smtClean="0"/>
              <a:t>Royaume-Uni, </a:t>
            </a:r>
            <a:r>
              <a:rPr lang="fr-FR" sz="2000" dirty="0" smtClean="0"/>
              <a:t>le 9 janvier 1873. Il est le premier président de la République française, élu le 10 décembre 1848 au suffrage universel masculin, avant d'être proclamé empereur le 2 décembre sous le nom de Napoléon III.</a:t>
            </a:r>
          </a:p>
          <a:p>
            <a:r>
              <a:rPr lang="fr-FR" sz="2000" dirty="0" smtClean="0"/>
              <a:t>C’est lui qui se demande si on peut prévoir les tempêtes.</a:t>
            </a:r>
          </a:p>
          <a:p>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Qui est Le Verrier ?</a:t>
            </a:r>
            <a:endParaRPr lang="fr-FR" dirty="0"/>
          </a:p>
        </p:txBody>
      </p:sp>
      <p:sp>
        <p:nvSpPr>
          <p:cNvPr id="3" name="Espace réservé du contenu 2"/>
          <p:cNvSpPr>
            <a:spLocks noGrp="1"/>
          </p:cNvSpPr>
          <p:nvPr>
            <p:ph sz="half" idx="1"/>
          </p:nvPr>
        </p:nvSpPr>
        <p:spPr>
          <a:xfrm>
            <a:off x="457200" y="1600201"/>
            <a:ext cx="4186238" cy="4686320"/>
          </a:xfrm>
        </p:spPr>
        <p:txBody>
          <a:bodyPr>
            <a:noAutofit/>
          </a:bodyPr>
          <a:lstStyle/>
          <a:p>
            <a:pPr algn="just">
              <a:buNone/>
            </a:pPr>
            <a:r>
              <a:rPr lang="fr-FR" sz="1600" dirty="0" smtClean="0"/>
              <a:t>       Le </a:t>
            </a:r>
            <a:r>
              <a:rPr lang="fr-FR" sz="1600" dirty="0" smtClean="0"/>
              <a:t>14 novembre 1854, une terrible tempête, survenant sans la moindre alerte lors de la guerre de Crimée, traverse l‘Europe </a:t>
            </a:r>
            <a:r>
              <a:rPr lang="fr-FR" sz="1600" dirty="0" smtClean="0"/>
              <a:t>d‘Ouest </a:t>
            </a:r>
            <a:r>
              <a:rPr lang="fr-FR" sz="1600" dirty="0" smtClean="0"/>
              <a:t>en </a:t>
            </a:r>
            <a:r>
              <a:rPr lang="fr-FR" sz="1600" dirty="0" smtClean="0"/>
              <a:t>Est</a:t>
            </a:r>
            <a:r>
              <a:rPr lang="fr-FR" sz="1600" dirty="0" smtClean="0"/>
              <a:t>, causant la perte de 41 navires dans la Mer noire. Le Verrier et Emmanuel Liais, son directeur adjoint, entreprennent alors à la demande de Napoléon III de mettre en place un réseau d'observatoires météorologiques sur le territoire français, destiné avant tout aux marins afin de les prévenir de l'arrivée des tempêtes. Ce réseau regroupe 24 stations dont 13 reliées par télégraphe, puis s'étendra à 59 observatoires répartis sur l'ensemble de l‘Europe en 1865  : dès 1863, la première prévision météorologique (prévision à 24 heures grâce à des cartes et bulletins météorologiques ) est faite.</a:t>
            </a:r>
            <a:endParaRPr lang="fr-FR" sz="1600" dirty="0"/>
          </a:p>
        </p:txBody>
      </p:sp>
      <p:pic>
        <p:nvPicPr>
          <p:cNvPr id="5" name="Espace réservé du contenu 4" descr="leverrier_l2.gif"/>
          <p:cNvPicPr>
            <a:picLocks noGrp="1" noChangeAspect="1"/>
          </p:cNvPicPr>
          <p:nvPr>
            <p:ph sz="half" idx="2"/>
          </p:nvPr>
        </p:nvPicPr>
        <p:blipFill>
          <a:blip r:embed="rId2"/>
          <a:stretch>
            <a:fillRect/>
          </a:stretch>
        </p:blipFill>
        <p:spPr>
          <a:xfrm>
            <a:off x="5286380" y="2285992"/>
            <a:ext cx="2867023" cy="3490289"/>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dirty="0" smtClean="0"/>
              <a:t>Les prévisions météorologiques</a:t>
            </a:r>
            <a:endParaRPr lang="fr-FR" dirty="0"/>
          </a:p>
        </p:txBody>
      </p:sp>
      <p:sp>
        <p:nvSpPr>
          <p:cNvPr id="5" name="Espace réservé du contenu 4"/>
          <p:cNvSpPr>
            <a:spLocks noGrp="1"/>
          </p:cNvSpPr>
          <p:nvPr>
            <p:ph sz="half" idx="1"/>
          </p:nvPr>
        </p:nvSpPr>
        <p:spPr>
          <a:xfrm>
            <a:off x="428596" y="1643050"/>
            <a:ext cx="4038600" cy="4525963"/>
          </a:xfrm>
        </p:spPr>
        <p:txBody>
          <a:bodyPr/>
          <a:lstStyle/>
          <a:p>
            <a:pPr>
              <a:buNone/>
            </a:pPr>
            <a:r>
              <a:rPr lang="fr-FR" dirty="0" smtClean="0"/>
              <a:t>    En </a:t>
            </a:r>
            <a:r>
              <a:rPr lang="fr-FR" dirty="0" smtClean="0"/>
              <a:t>1855 les chercheurs ont étudié la météo pour savoir quel temps il ferait les jours suivants pour prévoir les tempêtes ou les canicules et s’adapter à </a:t>
            </a:r>
            <a:r>
              <a:rPr lang="fr-FR" dirty="0" smtClean="0"/>
              <a:t>la situation météorologique.</a:t>
            </a:r>
            <a:endParaRPr lang="fr-FR" dirty="0"/>
          </a:p>
        </p:txBody>
      </p:sp>
      <p:pic>
        <p:nvPicPr>
          <p:cNvPr id="7" name="Espace réservé du contenu 6" descr="observatoire-montsouris-zoom.jpg"/>
          <p:cNvPicPr>
            <a:picLocks noGrp="1" noChangeAspect="1"/>
          </p:cNvPicPr>
          <p:nvPr>
            <p:ph sz="half" idx="2"/>
          </p:nvPr>
        </p:nvPicPr>
        <p:blipFill>
          <a:blip r:embed="rId3"/>
          <a:stretch>
            <a:fillRect/>
          </a:stretch>
        </p:blipFill>
        <p:spPr>
          <a:xfrm>
            <a:off x="4572000" y="2571744"/>
            <a:ext cx="4283106" cy="2745792"/>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historiens et le temps</a:t>
            </a:r>
            <a:endParaRPr lang="fr-FR" dirty="0"/>
          </a:p>
        </p:txBody>
      </p:sp>
      <p:sp>
        <p:nvSpPr>
          <p:cNvPr id="3" name="Espace réservé du contenu 2"/>
          <p:cNvSpPr>
            <a:spLocks noGrp="1"/>
          </p:cNvSpPr>
          <p:nvPr>
            <p:ph sz="half" idx="1"/>
          </p:nvPr>
        </p:nvSpPr>
        <p:spPr/>
        <p:txBody>
          <a:bodyPr>
            <a:normAutofit fontScale="92500" lnSpcReduction="20000"/>
          </a:bodyPr>
          <a:lstStyle/>
          <a:p>
            <a:pPr>
              <a:buNone/>
            </a:pPr>
            <a:endParaRPr lang="fr-FR" dirty="0" smtClean="0"/>
          </a:p>
          <a:p>
            <a:r>
              <a:rPr lang="fr-FR" dirty="0" smtClean="0"/>
              <a:t>Emmanuel Le Roy </a:t>
            </a:r>
            <a:r>
              <a:rPr lang="fr-FR" dirty="0" err="1" smtClean="0"/>
              <a:t>Ladurie</a:t>
            </a:r>
            <a:r>
              <a:rPr lang="fr-FR" dirty="0" smtClean="0"/>
              <a:t> est un historien qui  s’intéresse à l'histoire économique et sociale du monde rural et  à l'histoire de l'environnement, notamment à travers ses travaux précurseurs sur l'histoire du climat qui lui ont conféré un grand prestige international</a:t>
            </a:r>
            <a:r>
              <a:rPr lang="fr-FR" sz="3200" dirty="0" smtClean="0"/>
              <a:t>.</a:t>
            </a:r>
          </a:p>
          <a:p>
            <a:endParaRPr lang="fr-FR" dirty="0"/>
          </a:p>
        </p:txBody>
      </p:sp>
      <p:pic>
        <p:nvPicPr>
          <p:cNvPr id="5" name="Espace réservé du contenu 4" descr="leroy_2.jpg"/>
          <p:cNvPicPr>
            <a:picLocks noGrp="1" noChangeAspect="1"/>
          </p:cNvPicPr>
          <p:nvPr>
            <p:ph sz="half" idx="2"/>
          </p:nvPr>
        </p:nvPicPr>
        <p:blipFill>
          <a:blip r:embed="rId2" cstate="print"/>
          <a:stretch>
            <a:fillRect/>
          </a:stretch>
        </p:blipFill>
        <p:spPr>
          <a:xfrm>
            <a:off x="5524500" y="3102705"/>
            <a:ext cx="2286000" cy="1520952"/>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4000" dirty="0" smtClean="0"/>
              <a:t>Pourquoi les historiens s’y intéressent</a:t>
            </a:r>
            <a:r>
              <a:rPr lang="fr-FR" dirty="0" smtClean="0"/>
              <a:t> ?</a:t>
            </a:r>
            <a:endParaRPr lang="fr-FR" dirty="0"/>
          </a:p>
        </p:txBody>
      </p:sp>
      <p:sp>
        <p:nvSpPr>
          <p:cNvPr id="3" name="Espace réservé du contenu 2"/>
          <p:cNvSpPr>
            <a:spLocks noGrp="1"/>
          </p:cNvSpPr>
          <p:nvPr>
            <p:ph sz="half" idx="1"/>
          </p:nvPr>
        </p:nvSpPr>
        <p:spPr/>
        <p:txBody>
          <a:bodyPr>
            <a:normAutofit fontScale="92500" lnSpcReduction="20000"/>
          </a:bodyPr>
          <a:lstStyle/>
          <a:p>
            <a:r>
              <a:rPr lang="fr-FR" dirty="0" smtClean="0"/>
              <a:t>Révolutions, guerre, émeutes… Le climat a été accusé de bien des maux. On parle de déclic climatique. Ainsi lors de la révolution française de 1789, Le mauvais temps plusieurs années de suite n’avait pas permis de bonnes récoltes et a augmenté le mécontentement des Français.</a:t>
            </a:r>
          </a:p>
          <a:p>
            <a:endParaRPr lang="fr-FR" dirty="0"/>
          </a:p>
        </p:txBody>
      </p:sp>
      <p:pic>
        <p:nvPicPr>
          <p:cNvPr id="5" name="Espace réservé du contenu 4" descr="revo.jpeg"/>
          <p:cNvPicPr>
            <a:picLocks noGrp="1" noChangeAspect="1"/>
          </p:cNvPicPr>
          <p:nvPr>
            <p:ph sz="half" idx="2"/>
          </p:nvPr>
        </p:nvPicPr>
        <p:blipFill>
          <a:blip r:embed="rId2"/>
          <a:stretch>
            <a:fillRect/>
          </a:stretch>
        </p:blipFill>
        <p:spPr>
          <a:xfrm>
            <a:off x="5476875" y="2901156"/>
            <a:ext cx="2381250" cy="1924050"/>
          </a:xfrm>
        </p:spPr>
      </p:pic>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165</TotalTime>
  <Words>404</Words>
  <Application>Microsoft Office PowerPoint</Application>
  <PresentationFormat>Affichage à l'écran (4:3)</PresentationFormat>
  <Paragraphs>21</Paragraphs>
  <Slides>9</Slides>
  <Notes>1</Notes>
  <HiddenSlides>0</HiddenSlides>
  <MMClips>0</MMClips>
  <ScaleCrop>false</ScaleCrop>
  <HeadingPairs>
    <vt:vector size="4" baseType="variant">
      <vt:variant>
        <vt:lpstr>Thème</vt:lpstr>
      </vt:variant>
      <vt:variant>
        <vt:i4>1</vt:i4>
      </vt:variant>
      <vt:variant>
        <vt:lpstr>Titres des diapositives</vt:lpstr>
      </vt:variant>
      <vt:variant>
        <vt:i4>9</vt:i4>
      </vt:variant>
    </vt:vector>
  </HeadingPairs>
  <TitlesOfParts>
    <vt:vector size="10" baseType="lpstr">
      <vt:lpstr>Thème Office</vt:lpstr>
      <vt:lpstr>Le soleil pour beaucoup c’est vital</vt:lpstr>
      <vt:lpstr>luminothérapie</vt:lpstr>
      <vt:lpstr>Les conséquences de la météo sur le chiffre d’affaires de certains professionnels.</vt:lpstr>
      <vt:lpstr>Tempête de 1854</vt:lpstr>
      <vt:lpstr>Napoléon III</vt:lpstr>
      <vt:lpstr>Qui est Le Verrier ?</vt:lpstr>
      <vt:lpstr>Les prévisions météorologiques</vt:lpstr>
      <vt:lpstr>Les historiens et le temps</vt:lpstr>
      <vt:lpstr>Pourquoi les historiens s’y intéressent ?</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ADMIN1</dc:creator>
  <cp:lastModifiedBy>admin1</cp:lastModifiedBy>
  <cp:revision>26</cp:revision>
  <dcterms:created xsi:type="dcterms:W3CDTF">2014-10-07T06:38:32Z</dcterms:created>
  <dcterms:modified xsi:type="dcterms:W3CDTF">2014-12-11T12:31:58Z</dcterms:modified>
</cp:coreProperties>
</file>