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70" r:id="rId5"/>
    <p:sldId id="271" r:id="rId6"/>
    <p:sldId id="275" r:id="rId7"/>
    <p:sldId id="277" r:id="rId8"/>
    <p:sldId id="274" r:id="rId9"/>
    <p:sldId id="273" r:id="rId10"/>
    <p:sldId id="278" r:id="rId11"/>
    <p:sldId id="279" r:id="rId12"/>
    <p:sldId id="269" r:id="rId13"/>
    <p:sldId id="280" r:id="rId14"/>
    <p:sldId id="26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6BA"/>
    <a:srgbClr val="55F7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3447" autoAdjust="0"/>
  </p:normalViewPr>
  <p:slideViewPr>
    <p:cSldViewPr>
      <p:cViewPr>
        <p:scale>
          <a:sx n="92" d="100"/>
          <a:sy n="92" d="100"/>
        </p:scale>
        <p:origin x="-94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48BD-5318-43F5-9785-DB3254083C87}" type="datetimeFigureOut">
              <a:rPr lang="fr-FR" smtClean="0"/>
              <a:pPr/>
              <a:t>02/02/2024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1431-B02F-4801-963F-0EDA7EDA1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48BD-5318-43F5-9785-DB3254083C87}" type="datetimeFigureOut">
              <a:rPr lang="fr-FR" smtClean="0"/>
              <a:pPr/>
              <a:t>02/02/2024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1431-B02F-4801-963F-0EDA7EDA1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48BD-5318-43F5-9785-DB3254083C87}" type="datetimeFigureOut">
              <a:rPr lang="fr-FR" smtClean="0"/>
              <a:pPr/>
              <a:t>02/02/2024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1431-B02F-4801-963F-0EDA7EDA1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48BD-5318-43F5-9785-DB3254083C87}" type="datetimeFigureOut">
              <a:rPr lang="fr-FR" smtClean="0"/>
              <a:pPr/>
              <a:t>02/02/2024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1431-B02F-4801-963F-0EDA7EDA1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48BD-5318-43F5-9785-DB3254083C87}" type="datetimeFigureOut">
              <a:rPr lang="fr-FR" smtClean="0"/>
              <a:pPr/>
              <a:t>02/02/2024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1431-B02F-4801-963F-0EDA7EDA1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48BD-5318-43F5-9785-DB3254083C87}" type="datetimeFigureOut">
              <a:rPr lang="fr-FR" smtClean="0"/>
              <a:pPr/>
              <a:t>02/02/2024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1431-B02F-4801-963F-0EDA7EDA1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48BD-5318-43F5-9785-DB3254083C87}" type="datetimeFigureOut">
              <a:rPr lang="fr-FR" smtClean="0"/>
              <a:pPr/>
              <a:t>02/02/2024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1431-B02F-4801-963F-0EDA7EDA1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48BD-5318-43F5-9785-DB3254083C87}" type="datetimeFigureOut">
              <a:rPr lang="fr-FR" smtClean="0"/>
              <a:pPr/>
              <a:t>02/02/2024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1431-B02F-4801-963F-0EDA7EDA1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48BD-5318-43F5-9785-DB3254083C87}" type="datetimeFigureOut">
              <a:rPr lang="fr-FR" smtClean="0"/>
              <a:pPr/>
              <a:t>02/02/2024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1431-B02F-4801-963F-0EDA7EDA1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48BD-5318-43F5-9785-DB3254083C87}" type="datetimeFigureOut">
              <a:rPr lang="fr-FR" smtClean="0"/>
              <a:pPr/>
              <a:t>02/02/2024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1431-B02F-4801-963F-0EDA7EDA1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48BD-5318-43F5-9785-DB3254083C87}" type="datetimeFigureOut">
              <a:rPr lang="fr-FR" smtClean="0"/>
              <a:pPr/>
              <a:t>02/02/2024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1431-B02F-4801-963F-0EDA7EDA1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A48BD-5318-43F5-9785-DB3254083C87}" type="datetimeFigureOut">
              <a:rPr lang="fr-FR" smtClean="0"/>
              <a:pPr/>
              <a:t>02/02/2024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31431-B02F-4801-963F-0EDA7EDA1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0F06BA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Voyage à Londres  18 au 23 février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352928" cy="17526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Rendez-vous : 22H45</a:t>
            </a:r>
          </a:p>
          <a:p>
            <a:r>
              <a:rPr lang="fr-FR" b="1" dirty="0">
                <a:solidFill>
                  <a:schemeClr val="tx1"/>
                </a:solidFill>
              </a:rPr>
              <a:t>Départ : 23H45</a:t>
            </a:r>
          </a:p>
          <a:p>
            <a:r>
              <a:rPr lang="fr-FR" b="1" dirty="0">
                <a:solidFill>
                  <a:schemeClr val="tx1"/>
                </a:solidFill>
              </a:rPr>
              <a:t>Arrivée : 10H00 (heure </a:t>
            </a:r>
            <a:r>
              <a:rPr lang="fr-FR" b="1" dirty="0" smtClean="0">
                <a:solidFill>
                  <a:schemeClr val="tx1"/>
                </a:solidFill>
              </a:rPr>
              <a:t>britannique</a:t>
            </a:r>
            <a:r>
              <a:rPr lang="fr-FR" b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028" name="Picture 4" descr="Résultat de recherche d'images pour &quot;drapeau francai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08397">
            <a:off x="5452487" y="4077617"/>
            <a:ext cx="3200052" cy="2133368"/>
          </a:xfrm>
          <a:prstGeom prst="rect">
            <a:avLst/>
          </a:prstGeom>
          <a:noFill/>
        </p:spPr>
      </p:pic>
      <p:pic>
        <p:nvPicPr>
          <p:cNvPr id="4" name="Picture 2" descr="Résultat de recherche d'images pour &quot;drapeau anglai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6456">
            <a:off x="1105197" y="4115600"/>
            <a:ext cx="3086100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0F06BA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5</a:t>
            </a:r>
            <a:r>
              <a:rPr lang="fr-FR" baseline="30000" dirty="0">
                <a:solidFill>
                  <a:schemeClr val="bg1"/>
                </a:solidFill>
              </a:rPr>
              <a:t>e</a:t>
            </a:r>
            <a:r>
              <a:rPr lang="fr-FR" dirty="0">
                <a:solidFill>
                  <a:schemeClr val="bg1"/>
                </a:solidFill>
              </a:rPr>
              <a:t> jour Jeudi 22 février Matin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0F1333E0-7531-5F37-0CCA-6BD53333DD17}"/>
              </a:ext>
            </a:extLst>
          </p:cNvPr>
          <p:cNvSpPr txBox="1"/>
          <p:nvPr/>
        </p:nvSpPr>
        <p:spPr>
          <a:xfrm>
            <a:off x="755576" y="170080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Visite British Museum</a:t>
            </a:r>
          </a:p>
        </p:txBody>
      </p:sp>
      <p:pic>
        <p:nvPicPr>
          <p:cNvPr id="5122" name="Picture 2" descr="British Museum, Londres | Glas Trösch">
            <a:extLst>
              <a:ext uri="{FF2B5EF4-FFF2-40B4-BE49-F238E27FC236}">
                <a16:creationId xmlns="" xmlns:a16="http://schemas.microsoft.com/office/drawing/2014/main" id="{0BABD4CC-C1FB-5CEB-297A-198B31A9D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5927"/>
            <a:ext cx="4636093" cy="3085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ritish Museum | The West End, London | Attractions - Lonely Planet">
            <a:extLst>
              <a:ext uri="{FF2B5EF4-FFF2-40B4-BE49-F238E27FC236}">
                <a16:creationId xmlns="" xmlns:a16="http://schemas.microsoft.com/office/drawing/2014/main" id="{21C18B6B-38D0-7047-17B0-F0E5AC809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492579" cy="2304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e British Museum finalise un accord pour le retour en Grèce des marbres du  Parthénon - L'Orient-Le Jour">
            <a:extLst>
              <a:ext uri="{FF2B5EF4-FFF2-40B4-BE49-F238E27FC236}">
                <a16:creationId xmlns="" xmlns:a16="http://schemas.microsoft.com/office/drawing/2014/main" id="{3762202D-6E1B-5CCF-AC0E-6173B3676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52" y="4365104"/>
            <a:ext cx="3720413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15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0F06BA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5</a:t>
            </a:r>
            <a:r>
              <a:rPr lang="fr-FR" baseline="30000" dirty="0">
                <a:solidFill>
                  <a:schemeClr val="bg1"/>
                </a:solidFill>
              </a:rPr>
              <a:t>e</a:t>
            </a:r>
            <a:r>
              <a:rPr lang="fr-FR" dirty="0">
                <a:solidFill>
                  <a:schemeClr val="bg1"/>
                </a:solidFill>
              </a:rPr>
              <a:t> jour Jeudi 22 février Après-midi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0F1333E0-7531-5F37-0CCA-6BD53333DD17}"/>
              </a:ext>
            </a:extLst>
          </p:cNvPr>
          <p:cNvSpPr txBox="1"/>
          <p:nvPr/>
        </p:nvSpPr>
        <p:spPr>
          <a:xfrm>
            <a:off x="755576" y="170080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Découverte du quartier de </a:t>
            </a:r>
            <a:r>
              <a:rPr lang="fr-FR" b="1" dirty="0" err="1"/>
              <a:t>Covent</a:t>
            </a:r>
            <a:r>
              <a:rPr lang="fr-FR" b="1" dirty="0"/>
              <a:t> Garden et départ pour la France</a:t>
            </a:r>
          </a:p>
        </p:txBody>
      </p:sp>
      <p:pic>
        <p:nvPicPr>
          <p:cNvPr id="6146" name="Picture 2" descr="Covent Garden: Guide Pour Découvrir Les Marchés De Londres">
            <a:extLst>
              <a:ext uri="{FF2B5EF4-FFF2-40B4-BE49-F238E27FC236}">
                <a16:creationId xmlns="" xmlns:a16="http://schemas.microsoft.com/office/drawing/2014/main" id="{D60D4EA2-9641-D09E-F473-B371D597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73713"/>
            <a:ext cx="4719614" cy="2466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vent Garden, Londres - description et photos, avis, adresse exacte |  Planet of Hotels">
            <a:extLst>
              <a:ext uri="{FF2B5EF4-FFF2-40B4-BE49-F238E27FC236}">
                <a16:creationId xmlns="" xmlns:a16="http://schemas.microsoft.com/office/drawing/2014/main" id="{683D9B34-3A90-ACB1-0724-8915196A9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7" y="2810610"/>
            <a:ext cx="3995709" cy="2658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ish and chips - Wikipedia">
            <a:extLst>
              <a:ext uri="{FF2B5EF4-FFF2-40B4-BE49-F238E27FC236}">
                <a16:creationId xmlns="" xmlns:a16="http://schemas.microsoft.com/office/drawing/2014/main" id="{87764B8A-29CF-D2D5-46E9-6EB8725ED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87216"/>
            <a:ext cx="3096344" cy="2053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43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0F06BA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3e jour : Le retour</a:t>
            </a:r>
          </a:p>
        </p:txBody>
      </p:sp>
      <p:sp>
        <p:nvSpPr>
          <p:cNvPr id="20484" name="AutoShape 4" descr="Résultat de recherche d'images pour &quot;Kilbeggan Distilleri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6" name="AutoShape 6" descr="Résultat de recherche d'images pour &quot;Kilbeggan Distilleri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8" name="AutoShape 8" descr="Résultat de recherche d'images pour &quot;Kilbeggan Distilleri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Sous-titre 5">
            <a:extLst>
              <a:ext uri="{FF2B5EF4-FFF2-40B4-BE49-F238E27FC236}">
                <a16:creationId xmlns="" xmlns:a16="http://schemas.microsoft.com/office/drawing/2014/main" id="{DFDF8318-16A7-C1FD-3323-D0EB86920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1711548"/>
            <a:ext cx="6400800" cy="175260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Départ Jeudi 22 février vers la France</a:t>
            </a:r>
          </a:p>
        </p:txBody>
      </p:sp>
      <p:pic>
        <p:nvPicPr>
          <p:cNvPr id="7172" name="Picture 4" descr="Brittany Ferries - La flotte">
            <a:extLst>
              <a:ext uri="{FF2B5EF4-FFF2-40B4-BE49-F238E27FC236}">
                <a16:creationId xmlns="" xmlns:a16="http://schemas.microsoft.com/office/drawing/2014/main" id="{4F32FF30-2929-8914-29C0-3289D1F49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4741689" cy="2944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0F06BA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Hébergement</a:t>
            </a:r>
          </a:p>
        </p:txBody>
      </p:sp>
      <p:sp>
        <p:nvSpPr>
          <p:cNvPr id="20484" name="AutoShape 4" descr="Résultat de recherche d'images pour &quot;Kilbeggan Distilleri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6" name="AutoShape 6" descr="Résultat de recherche d'images pour &quot;Kilbeggan Distilleri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8" name="AutoShape 8" descr="Résultat de recherche d'images pour &quot;Kilbeggan Distilleri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Sous-titre 5">
            <a:extLst>
              <a:ext uri="{FF2B5EF4-FFF2-40B4-BE49-F238E27FC236}">
                <a16:creationId xmlns="" xmlns:a16="http://schemas.microsoft.com/office/drawing/2014/main" id="{DFDF8318-16A7-C1FD-3323-D0EB86920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1711548"/>
            <a:ext cx="6400800" cy="175260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Hébergement en famille d’accueil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8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0F06BA"/>
          </a:solidFill>
        </p:spPr>
        <p:txBody>
          <a:bodyPr/>
          <a:lstStyle/>
          <a:p>
            <a:r>
              <a:rPr lang="fr-FR" dirty="0"/>
              <a:t>Consignes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1556792"/>
            <a:ext cx="2592288" cy="5112568"/>
          </a:xfrm>
        </p:spPr>
        <p:txBody>
          <a:bodyPr>
            <a:noAutofit/>
          </a:bodyPr>
          <a:lstStyle/>
          <a:p>
            <a:pPr algn="just"/>
            <a:r>
              <a:rPr lang="fr-FR" sz="1400" b="1" dirty="0">
                <a:solidFill>
                  <a:schemeClr val="tx1"/>
                </a:solidFill>
              </a:rPr>
              <a:t> </a:t>
            </a:r>
            <a:r>
              <a:rPr lang="fr-FR" sz="1400" b="1" dirty="0">
                <a:solidFill>
                  <a:schemeClr val="bg1"/>
                </a:solidFill>
              </a:rPr>
              <a:t>Avant le  départ :</a:t>
            </a:r>
          </a:p>
          <a:p>
            <a:pPr algn="just"/>
            <a:r>
              <a:rPr lang="fr-FR" sz="1400" b="1" dirty="0">
                <a:solidFill>
                  <a:schemeClr val="bg1"/>
                </a:solidFill>
              </a:rPr>
              <a:t>Heure de rendez-vous</a:t>
            </a:r>
          </a:p>
          <a:p>
            <a:pPr algn="just"/>
            <a:r>
              <a:rPr lang="fr-FR" sz="1400" b="1" dirty="0">
                <a:solidFill>
                  <a:schemeClr val="bg1"/>
                </a:solidFill>
              </a:rPr>
              <a:t>Pièce d’identité et carte européenne le jour du départ</a:t>
            </a:r>
          </a:p>
          <a:p>
            <a:pPr algn="just"/>
            <a:r>
              <a:rPr lang="fr-FR" sz="1400" b="1" dirty="0">
                <a:solidFill>
                  <a:schemeClr val="bg1"/>
                </a:solidFill>
              </a:rPr>
              <a:t>Valise et effets personnels </a:t>
            </a:r>
          </a:p>
          <a:p>
            <a:pPr algn="just"/>
            <a:r>
              <a:rPr lang="fr-FR" sz="1400" b="1" dirty="0">
                <a:solidFill>
                  <a:schemeClr val="bg1"/>
                </a:solidFill>
              </a:rPr>
              <a:t>Oreiller</a:t>
            </a:r>
          </a:p>
          <a:p>
            <a:pPr algn="just"/>
            <a:r>
              <a:rPr lang="fr-FR" sz="1400" b="1" dirty="0">
                <a:solidFill>
                  <a:schemeClr val="bg1"/>
                </a:solidFill>
              </a:rPr>
              <a:t>Médicaments &amp; ordonnance</a:t>
            </a:r>
          </a:p>
          <a:p>
            <a:pPr algn="just"/>
            <a:r>
              <a:rPr lang="fr-FR" sz="1400" b="1" dirty="0">
                <a:solidFill>
                  <a:schemeClr val="bg1"/>
                </a:solidFill>
              </a:rPr>
              <a:t>Sac à </a:t>
            </a:r>
            <a:r>
              <a:rPr lang="fr-FR" sz="1400" b="1">
                <a:solidFill>
                  <a:schemeClr val="bg1"/>
                </a:solidFill>
              </a:rPr>
              <a:t>dos et gourdes</a:t>
            </a:r>
            <a:endParaRPr lang="fr-FR" sz="1400" b="1" dirty="0">
              <a:solidFill>
                <a:schemeClr val="bg1"/>
              </a:solidFill>
            </a:endParaRPr>
          </a:p>
          <a:p>
            <a:pPr algn="just"/>
            <a:r>
              <a:rPr lang="fr-FR" sz="1400" b="1">
                <a:solidFill>
                  <a:schemeClr val="bg1"/>
                </a:solidFill>
              </a:rPr>
              <a:t>Adaptateur </a:t>
            </a:r>
            <a:r>
              <a:rPr lang="fr-FR" sz="1400" b="1" dirty="0">
                <a:solidFill>
                  <a:schemeClr val="bg1"/>
                </a:solidFill>
              </a:rPr>
              <a:t>prises électriques</a:t>
            </a:r>
          </a:p>
          <a:p>
            <a:pPr algn="just"/>
            <a:endParaRPr lang="fr-FR" sz="1400" b="1" dirty="0">
              <a:solidFill>
                <a:schemeClr val="bg1"/>
              </a:solidFill>
            </a:endParaRPr>
          </a:p>
          <a:p>
            <a:pPr algn="just"/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0484" name="AutoShape 4" descr="Résultat de recherche d'images pour &quot;Kilbeggan Distilleri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6" name="AutoShape 6" descr="Résultat de recherche d'images pour &quot;Kilbeggan Distilleri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8" name="AutoShape 8" descr="Résultat de recherche d'images pour &quot;Kilbeggan Distilleri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2987824" y="1556792"/>
            <a:ext cx="2592288" cy="511256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Pendant le trajet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b="1" dirty="0"/>
              <a:t>Couper son téléphone dans le bateau (données cellulaires)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Penser</a:t>
            </a:r>
            <a:r>
              <a:rPr kumimoji="0" lang="fr-FR" sz="1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aux médicaments pour le mal des transports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5652120" y="1556792"/>
            <a:ext cx="2592288" cy="5112568"/>
          </a:xfrm>
          <a:prstGeom prst="rect">
            <a:avLst/>
          </a:prstGeom>
          <a:solidFill>
            <a:srgbClr val="0F06BA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Pendant le</a:t>
            </a:r>
            <a:r>
              <a:rPr kumimoji="0" lang="fr-FR" sz="1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voyage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b="1" baseline="0" dirty="0">
                <a:solidFill>
                  <a:schemeClr val="bg1"/>
                </a:solidFill>
              </a:rPr>
              <a:t>Biens de valeur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b="1" dirty="0">
                <a:solidFill>
                  <a:schemeClr val="bg1"/>
                </a:solidFill>
              </a:rPr>
              <a:t>Sorties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b="1" dirty="0">
                <a:solidFill>
                  <a:schemeClr val="bg1"/>
                </a:solidFill>
              </a:rPr>
              <a:t>Famille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Argent</a:t>
            </a:r>
            <a:r>
              <a:rPr kumimoji="0" lang="fr-FR" sz="1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poche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b="1" baseline="0" dirty="0">
                <a:solidFill>
                  <a:schemeClr val="bg1"/>
                </a:solidFill>
              </a:rPr>
              <a:t>Alcool  &amp; produits illicites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b="1" dirty="0">
                <a:solidFill>
                  <a:schemeClr val="bg1"/>
                </a:solidFill>
              </a:rPr>
              <a:t>Téléphone</a:t>
            </a:r>
            <a:endParaRPr kumimoji="0" lang="fr-FR" sz="14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0F06BA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 trajet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B46AEDA-BA47-F057-8961-325A40039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852936"/>
            <a:ext cx="4210266" cy="34355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539197C-846C-CB33-6F3A-E2EB34635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17" y="3429000"/>
            <a:ext cx="4743483" cy="30306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35A281CE-48CE-346E-33A7-253FA68F68E0}"/>
              </a:ext>
            </a:extLst>
          </p:cNvPr>
          <p:cNvSpPr txBox="1"/>
          <p:nvPr/>
        </p:nvSpPr>
        <p:spPr>
          <a:xfrm>
            <a:off x="0" y="2206605"/>
            <a:ext cx="424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Château-Gontier – Calais</a:t>
            </a:r>
          </a:p>
          <a:p>
            <a:r>
              <a:rPr lang="fr-FR" b="1" dirty="0"/>
              <a:t>511 kilomètres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1A2B55E4-743F-43E6-C210-D1D02C0BA90E}"/>
              </a:ext>
            </a:extLst>
          </p:cNvPr>
          <p:cNvSpPr txBox="1"/>
          <p:nvPr/>
        </p:nvSpPr>
        <p:spPr>
          <a:xfrm>
            <a:off x="4281614" y="2554284"/>
            <a:ext cx="424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Folkestone - Londres</a:t>
            </a:r>
          </a:p>
          <a:p>
            <a:r>
              <a:rPr lang="fr-FR" b="1" dirty="0"/>
              <a:t>113 kilomètres</a:t>
            </a:r>
          </a:p>
        </p:txBody>
      </p:sp>
    </p:spTree>
    <p:extLst>
      <p:ext uri="{BB962C8B-B14F-4D97-AF65-F5344CB8AC3E}">
        <p14:creationId xmlns="" xmlns:p14="http://schemas.microsoft.com/office/powerpoint/2010/main" val="24505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0F06BA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 trajet</a:t>
            </a:r>
          </a:p>
        </p:txBody>
      </p:sp>
      <p:pic>
        <p:nvPicPr>
          <p:cNvPr id="2050" name="Picture 2" descr="Résultat de recherche d'images pour &quot;eurostars lille londr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70025"/>
            <a:ext cx="3168351" cy="2373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Tunnel sous la Manche : reconnaissance faciale pour les passagers qui  passent la frontière en bus - France Bleu">
            <a:extLst>
              <a:ext uri="{FF2B5EF4-FFF2-40B4-BE49-F238E27FC236}">
                <a16:creationId xmlns="" xmlns:a16="http://schemas.microsoft.com/office/drawing/2014/main" id="{77E80534-ECAB-1425-DB14-7ED053843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52049"/>
            <a:ext cx="3672408" cy="2082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uro Tunnel &quot;le shuttle&quot;">
            <a:extLst>
              <a:ext uri="{FF2B5EF4-FFF2-40B4-BE49-F238E27FC236}">
                <a16:creationId xmlns="" xmlns:a16="http://schemas.microsoft.com/office/drawing/2014/main" id="{219F6D14-8519-ED26-76D7-BEE80CC4E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11028"/>
            <a:ext cx="4824536" cy="2710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0F06BA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Londres</a:t>
            </a:r>
          </a:p>
        </p:txBody>
      </p:sp>
      <p:pic>
        <p:nvPicPr>
          <p:cNvPr id="3074" name="Picture 2" descr="Résultat de recherche d'images pour &quot;plan de londr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025028" cy="4949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 : droite 2"/>
          <p:cNvSpPr/>
          <p:nvPr/>
        </p:nvSpPr>
        <p:spPr>
          <a:xfrm>
            <a:off x="1475656" y="4797152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/>
          <p:cNvSpPr/>
          <p:nvPr/>
        </p:nvSpPr>
        <p:spPr>
          <a:xfrm rot="10283820">
            <a:off x="2555776" y="4810438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5"/>
          <p:cNvSpPr/>
          <p:nvPr/>
        </p:nvSpPr>
        <p:spPr>
          <a:xfrm>
            <a:off x="4391980" y="2564904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027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0F06BA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2e jour Lundi 19 février Après-midi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0F1333E0-7531-5F37-0CCA-6BD53333DD17}"/>
              </a:ext>
            </a:extLst>
          </p:cNvPr>
          <p:cNvSpPr txBox="1"/>
          <p:nvPr/>
        </p:nvSpPr>
        <p:spPr>
          <a:xfrm>
            <a:off x="755576" y="1700808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Découverte de Westminster, Hyde Park , </a:t>
            </a:r>
            <a:r>
              <a:rPr lang="fr-FR" b="1" dirty="0" err="1"/>
              <a:t>Keynsington</a:t>
            </a:r>
            <a:r>
              <a:rPr lang="fr-FR" b="1" dirty="0"/>
              <a:t> Gardens et Oxford Street</a:t>
            </a:r>
          </a:p>
        </p:txBody>
      </p:sp>
      <p:pic>
        <p:nvPicPr>
          <p:cNvPr id="4" name="Picture 2" descr="Pourquoi Big Ben à Londres est-il si populaire ?">
            <a:extLst>
              <a:ext uri="{FF2B5EF4-FFF2-40B4-BE49-F238E27FC236}">
                <a16:creationId xmlns="" xmlns:a16="http://schemas.microsoft.com/office/drawing/2014/main" id="{71BC9B4A-15B0-0458-D9EA-59A8F8117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93465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Westminster Abbey : l'abbaye de Londres">
            <a:extLst>
              <a:ext uri="{FF2B5EF4-FFF2-40B4-BE49-F238E27FC236}">
                <a16:creationId xmlns="" xmlns:a16="http://schemas.microsoft.com/office/drawing/2014/main" id="{DFC36F51-75A1-7504-F115-3EFA71DDF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0" y="3429000"/>
            <a:ext cx="3864667" cy="2173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nce in a Generation Repurposing of Iconic Oxford Street">
            <a:extLst>
              <a:ext uri="{FF2B5EF4-FFF2-40B4-BE49-F238E27FC236}">
                <a16:creationId xmlns="" xmlns:a16="http://schemas.microsoft.com/office/drawing/2014/main" id="{35BCFEFF-2F24-C547-CD33-E882322CD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702" y="210068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yde Park - Le plus grand parc du centre de Londres">
            <a:extLst>
              <a:ext uri="{FF2B5EF4-FFF2-40B4-BE49-F238E27FC236}">
                <a16:creationId xmlns="" xmlns:a16="http://schemas.microsoft.com/office/drawing/2014/main" id="{BF8B3ACD-46D7-AE08-2EB4-6D02665B4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99" y="4077072"/>
            <a:ext cx="4432866" cy="147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09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0F06BA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3e jour Mardi 20 février Matin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0F1333E0-7531-5F37-0CCA-6BD53333DD17}"/>
              </a:ext>
            </a:extLst>
          </p:cNvPr>
          <p:cNvSpPr txBox="1"/>
          <p:nvPr/>
        </p:nvSpPr>
        <p:spPr>
          <a:xfrm>
            <a:off x="755576" y="170080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Visite Musée Natural </a:t>
            </a:r>
            <a:r>
              <a:rPr lang="fr-FR" b="1" dirty="0" err="1"/>
              <a:t>History</a:t>
            </a:r>
            <a:r>
              <a:rPr lang="fr-FR" b="1" dirty="0"/>
              <a:t> Museum et du London Science Museum</a:t>
            </a:r>
          </a:p>
        </p:txBody>
      </p:sp>
      <p:pic>
        <p:nvPicPr>
          <p:cNvPr id="3074" name="Picture 2" descr="Natural History Museum | Berrys Coaches | West Country Coaches | Direct To  &amp; From London | Day Tours">
            <a:extLst>
              <a:ext uri="{FF2B5EF4-FFF2-40B4-BE49-F238E27FC236}">
                <a16:creationId xmlns="" xmlns:a16="http://schemas.microsoft.com/office/drawing/2014/main" id="{EF8582FF-3CF9-CD28-88D3-BE9DBB1FD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41" y="1476871"/>
            <a:ext cx="4445859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cience Museum – The Adria – Luxury 5-star hotel in South Kensington">
            <a:extLst>
              <a:ext uri="{FF2B5EF4-FFF2-40B4-BE49-F238E27FC236}">
                <a16:creationId xmlns="" xmlns:a16="http://schemas.microsoft.com/office/drawing/2014/main" id="{F74783B7-4C55-31BE-3DAE-5D954BAB3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25751"/>
            <a:ext cx="4032448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78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0F06BA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3e jour Mardi 20 février Après-midi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0F1333E0-7531-5F37-0CCA-6BD53333DD17}"/>
              </a:ext>
            </a:extLst>
          </p:cNvPr>
          <p:cNvSpPr txBox="1"/>
          <p:nvPr/>
        </p:nvSpPr>
        <p:spPr>
          <a:xfrm>
            <a:off x="755576" y="1700808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Visite Tate </a:t>
            </a:r>
            <a:r>
              <a:rPr lang="fr-FR" b="1" dirty="0" err="1"/>
              <a:t>Britain</a:t>
            </a:r>
            <a:r>
              <a:rPr lang="fr-FR" b="1" dirty="0"/>
              <a:t>, Trafalgar Square, </a:t>
            </a:r>
            <a:r>
              <a:rPr lang="fr-FR" b="1" dirty="0" err="1"/>
              <a:t>Nelson’S</a:t>
            </a:r>
            <a:r>
              <a:rPr lang="fr-FR" b="1" dirty="0"/>
              <a:t> </a:t>
            </a:r>
            <a:r>
              <a:rPr lang="fr-FR" b="1" dirty="0" err="1"/>
              <a:t>Column</a:t>
            </a:r>
            <a:r>
              <a:rPr lang="fr-FR" b="1" dirty="0"/>
              <a:t>, National </a:t>
            </a:r>
            <a:r>
              <a:rPr lang="fr-FR" b="1" dirty="0" err="1"/>
              <a:t>Gallery</a:t>
            </a:r>
            <a:r>
              <a:rPr lang="fr-FR" b="1" dirty="0"/>
              <a:t> et/ou National Portait </a:t>
            </a:r>
            <a:r>
              <a:rPr lang="fr-FR" b="1" dirty="0" err="1"/>
              <a:t>Gallery</a:t>
            </a:r>
            <a:endParaRPr lang="fr-FR" b="1" dirty="0"/>
          </a:p>
        </p:txBody>
      </p:sp>
      <p:pic>
        <p:nvPicPr>
          <p:cNvPr id="4098" name="Picture 2" descr="Tate Britain | Tate">
            <a:extLst>
              <a:ext uri="{FF2B5EF4-FFF2-40B4-BE49-F238E27FC236}">
                <a16:creationId xmlns="" xmlns:a16="http://schemas.microsoft.com/office/drawing/2014/main" id="{AF72C204-E783-F66B-2610-7A716F75C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28" y="156793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afalgar Square : Centre-ville de Londres - Visites &amp; Activités |  Expedia.fr">
            <a:extLst>
              <a:ext uri="{FF2B5EF4-FFF2-40B4-BE49-F238E27FC236}">
                <a16:creationId xmlns="" xmlns:a16="http://schemas.microsoft.com/office/drawing/2014/main" id="{568B0E07-FDBF-445E-73C7-E807A2F26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elson's Column - Wikipedia">
            <a:extLst>
              <a:ext uri="{FF2B5EF4-FFF2-40B4-BE49-F238E27FC236}">
                <a16:creationId xmlns="" xmlns:a16="http://schemas.microsoft.com/office/drawing/2014/main" id="{9FB09936-C8DF-7667-A931-6D3667B48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4" y="3267313"/>
            <a:ext cx="2213037" cy="3202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Un mardi à la National Gallery">
            <a:extLst>
              <a:ext uri="{FF2B5EF4-FFF2-40B4-BE49-F238E27FC236}">
                <a16:creationId xmlns="" xmlns:a16="http://schemas.microsoft.com/office/drawing/2014/main" id="{97BD7B8A-55FC-D26C-33E0-3E9E0DAF2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679865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ational Portrait Gallery - London | Fever">
            <a:extLst>
              <a:ext uri="{FF2B5EF4-FFF2-40B4-BE49-F238E27FC236}">
                <a16:creationId xmlns="" xmlns:a16="http://schemas.microsoft.com/office/drawing/2014/main" id="{BA34FE22-3CD7-371D-EB41-653690C10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645" y="4087256"/>
            <a:ext cx="2382451" cy="2382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14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0F06BA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4</a:t>
            </a:r>
            <a:r>
              <a:rPr lang="fr-FR" baseline="30000" dirty="0">
                <a:solidFill>
                  <a:schemeClr val="bg1"/>
                </a:solidFill>
              </a:rPr>
              <a:t>e</a:t>
            </a:r>
            <a:r>
              <a:rPr lang="fr-FR" dirty="0">
                <a:solidFill>
                  <a:schemeClr val="bg1"/>
                </a:solidFill>
              </a:rPr>
              <a:t> jour Mercredi 21 février Matin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0F1333E0-7531-5F37-0CCA-6BD53333DD17}"/>
              </a:ext>
            </a:extLst>
          </p:cNvPr>
          <p:cNvSpPr txBox="1"/>
          <p:nvPr/>
        </p:nvSpPr>
        <p:spPr>
          <a:xfrm>
            <a:off x="755576" y="170080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Découverte de </a:t>
            </a:r>
            <a:r>
              <a:rPr lang="fr-FR" b="1" dirty="0" err="1"/>
              <a:t>Primrose</a:t>
            </a:r>
            <a:r>
              <a:rPr lang="fr-FR" b="1" dirty="0"/>
              <a:t> Hill et  </a:t>
            </a:r>
            <a:r>
              <a:rPr lang="fr-FR" b="1" dirty="0" err="1"/>
              <a:t>Regents</a:t>
            </a:r>
            <a:r>
              <a:rPr lang="fr-FR" b="1" dirty="0"/>
              <a:t> </a:t>
            </a:r>
            <a:r>
              <a:rPr lang="fr-FR" b="1" dirty="0" err="1"/>
              <a:t>parks</a:t>
            </a:r>
            <a:r>
              <a:rPr lang="fr-FR" b="1" dirty="0"/>
              <a:t>, du quartier de Camden Town</a:t>
            </a:r>
          </a:p>
        </p:txBody>
      </p:sp>
      <p:pic>
        <p:nvPicPr>
          <p:cNvPr id="2050" name="Picture 2" descr="PRIMROSE HILL (Londres): Ce qu'il faut savoir pour votre visite (avec  photos)">
            <a:extLst>
              <a:ext uri="{FF2B5EF4-FFF2-40B4-BE49-F238E27FC236}">
                <a16:creationId xmlns="" xmlns:a16="http://schemas.microsoft.com/office/drawing/2014/main" id="{778ABD08-B927-4AD9-B5EC-FB61F8DE2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02" y="1686520"/>
            <a:ext cx="3960586" cy="2966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 incontournables du quartier de Camden à Londres | Explore par Expedia">
            <a:extLst>
              <a:ext uri="{FF2B5EF4-FFF2-40B4-BE49-F238E27FC236}">
                <a16:creationId xmlns="" xmlns:a16="http://schemas.microsoft.com/office/drawing/2014/main" id="{1E14D203-1B84-E0EB-EA27-DF3E21915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248472" cy="2827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61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0F06BA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4</a:t>
            </a:r>
            <a:r>
              <a:rPr lang="fr-FR" baseline="30000" dirty="0">
                <a:solidFill>
                  <a:schemeClr val="bg1"/>
                </a:solidFill>
              </a:rPr>
              <a:t>e</a:t>
            </a:r>
            <a:r>
              <a:rPr lang="fr-FR" dirty="0">
                <a:solidFill>
                  <a:schemeClr val="bg1"/>
                </a:solidFill>
              </a:rPr>
              <a:t> jour Mercredi 21 février Après midi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0F1333E0-7531-5F37-0CCA-6BD53333DD17}"/>
              </a:ext>
            </a:extLst>
          </p:cNvPr>
          <p:cNvSpPr txBox="1"/>
          <p:nvPr/>
        </p:nvSpPr>
        <p:spPr>
          <a:xfrm>
            <a:off x="755576" y="170080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Visite Tate Modern et découverte du </a:t>
            </a:r>
            <a:r>
              <a:rPr lang="fr-FR" b="1" dirty="0" smtClean="0"/>
              <a:t>quartier </a:t>
            </a:r>
            <a:r>
              <a:rPr lang="fr-FR" b="1" dirty="0"/>
              <a:t>de la City</a:t>
            </a:r>
          </a:p>
        </p:txBody>
      </p:sp>
      <p:pic>
        <p:nvPicPr>
          <p:cNvPr id="2054" name="Picture 6" descr="Tate Modern's Best Shows: What Are They, &amp; Why Are They Important? –  ARTnews.com">
            <a:extLst>
              <a:ext uri="{FF2B5EF4-FFF2-40B4-BE49-F238E27FC236}">
                <a16:creationId xmlns="" xmlns:a16="http://schemas.microsoft.com/office/drawing/2014/main" id="{EE367E28-E85F-F421-FC76-4FC6994CE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94235"/>
            <a:ext cx="4256509" cy="2884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llennium Bridge (Londres) — Wikipédia">
            <a:extLst>
              <a:ext uri="{FF2B5EF4-FFF2-40B4-BE49-F238E27FC236}">
                <a16:creationId xmlns="" xmlns:a16="http://schemas.microsoft.com/office/drawing/2014/main" id="{FD8FDD27-6DC6-A60E-F06F-B56695813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6" y="3284984"/>
            <a:ext cx="4378502" cy="3196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280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244</Words>
  <Application>Microsoft Office PowerPoint</Application>
  <PresentationFormat>Affichage à l'écran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Voyage à Londres  18 au 23 février</vt:lpstr>
      <vt:lpstr>Le trajet</vt:lpstr>
      <vt:lpstr>Le trajet</vt:lpstr>
      <vt:lpstr>Londres</vt:lpstr>
      <vt:lpstr>2e jour Lundi 19 février Après-midi</vt:lpstr>
      <vt:lpstr>3e jour Mardi 20 février Matin</vt:lpstr>
      <vt:lpstr>3e jour Mardi 20 février Après-midi</vt:lpstr>
      <vt:lpstr>4e jour Mercredi 21 février Matin</vt:lpstr>
      <vt:lpstr>4e jour Mercredi 21 février Après midi</vt:lpstr>
      <vt:lpstr>5e jour Jeudi 22 février Matin</vt:lpstr>
      <vt:lpstr>5e jour Jeudi 22 février Après-midi</vt:lpstr>
      <vt:lpstr>3e jour : Le retour</vt:lpstr>
      <vt:lpstr>Hébergement</vt:lpstr>
      <vt:lpstr>Consignes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 en Irlande 26 mars au 2 avril</dc:title>
  <dc:creator>yann leroy</dc:creator>
  <cp:lastModifiedBy>exterieur</cp:lastModifiedBy>
  <cp:revision>61</cp:revision>
  <dcterms:created xsi:type="dcterms:W3CDTF">2017-02-13T11:00:33Z</dcterms:created>
  <dcterms:modified xsi:type="dcterms:W3CDTF">2024-02-02T17:39:55Z</dcterms:modified>
</cp:coreProperties>
</file>